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7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/>
    <p:restoredTop sz="92188"/>
  </p:normalViewPr>
  <p:slideViewPr>
    <p:cSldViewPr snapToGrid="0" snapToObjects="1">
      <p:cViewPr varScale="1">
        <p:scale>
          <a:sx n="101" d="100"/>
          <a:sy n="101" d="100"/>
        </p:scale>
        <p:origin x="1104" y="200"/>
      </p:cViewPr>
      <p:guideLst/>
    </p:cSldViewPr>
  </p:slideViewPr>
  <p:outlineViewPr>
    <p:cViewPr>
      <p:scale>
        <a:sx n="33" d="100"/>
        <a:sy n="33" d="100"/>
      </p:scale>
      <p:origin x="0" y="-2704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591432-CBB7-384D-A97F-673ECC661E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F6CE5-02D6-6D4F-AD45-7844B411C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7AE39-24BF-9046-BF66-BB2858E2304D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5E1F7-41DE-654A-918C-860256E53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8D32-797E-7941-8DCD-7AA2B43770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FAACD-045F-6042-AD24-A0A2B32F3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7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5EA4F-B4BB-7642-A4B7-E4B2A5943FF0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20A48-FE73-134D-AB77-56F81192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8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0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20A48-FE73-134D-AB77-56F81192DD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0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6BB7-C17D-364B-AFAE-2A13FAC244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LA’s BEST @USC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0001-2C82-E944-9063-7C8D26F589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Directors: Kim Siegmund and Juan Pablo </a:t>
            </a:r>
            <a:r>
              <a:rPr lang="en-US" dirty="0" err="1"/>
              <a:t>Lewinger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7487-2ADB-C84F-A552-0F18CD84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2AEF-EE20-9E4F-9CA2-B848711B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C1A90-0967-C84B-A715-B8EE33176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54" y="180919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CB8-DE30-2F4C-85D3-92382A52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D68B-CE47-2446-AFF5-29610007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AF80-99F0-444D-8B88-E60757E7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ABFB-72E0-1044-BDDA-6B2615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06B3-D7D4-2543-BB50-711F9DAD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92BE-4D4E-DC41-A491-3265E387F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0F8AF-156B-C44D-880F-2BE09F9E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060-AD1C-DA4E-9554-762835BF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04C1-6845-044B-BE32-E3337578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F072-FE07-6A4E-97CF-C1F6359D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CA002-15D7-8443-B81E-FDF7566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EA395-ADC2-EB44-A13A-A4B84AA4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066B-3327-0049-A7E6-451D7F0C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1FCA-1EEB-554C-8383-9E95797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9F93E-C2EF-9542-812C-52B1B46E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ECF2-7F93-0644-BD57-CACB1844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35E0-13BC-E24F-8623-922E0501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125C-4D7E-014E-A1BB-DCC9AAD09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BFB2961F-83AF-6702-1E51-DA26BF3C546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926" y="6028572"/>
            <a:ext cx="856495" cy="7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8446-4BC8-0645-862D-31817EEC1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803"/>
            <a:ext cx="9144000" cy="2387600"/>
          </a:xfrm>
        </p:spPr>
        <p:txBody>
          <a:bodyPr/>
          <a:lstStyle/>
          <a:p>
            <a:r>
              <a:rPr lang="en-US" dirty="0"/>
              <a:t>Spatial Statistics</a:t>
            </a:r>
            <a:br>
              <a:rPr lang="en-US" dirty="0"/>
            </a:br>
            <a:r>
              <a:rPr lang="en-US" sz="4000" dirty="0"/>
              <a:t>Introduction to Spatial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C5722-7060-8F42-B407-A196418D1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8478"/>
            <a:ext cx="9144000" cy="1655762"/>
          </a:xfrm>
        </p:spPr>
        <p:txBody>
          <a:bodyPr/>
          <a:lstStyle/>
          <a:p>
            <a:r>
              <a:rPr lang="en-US" dirty="0"/>
              <a:t>Kim </a:t>
            </a:r>
            <a:r>
              <a:rPr lang="en-US" dirty="0" err="1"/>
              <a:t>Siegmund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Geostatistical data (point process)</a:t>
            </a:r>
          </a:p>
          <a:p>
            <a:pPr marL="0" indent="0">
              <a:buClr>
                <a:srgbClr val="C00000"/>
              </a:buClr>
              <a:buSzPct val="70000"/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12051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8062275E-2DE3-F6C2-3593-D3FD5830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1612444"/>
            <a:ext cx="7161095" cy="48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 Data: Example</a:t>
            </a:r>
            <a:endParaRPr lang="en-US" sz="4000" dirty="0">
              <a:solidFill>
                <a:srgbClr val="99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that vary continuously over space, but measured only at discrete locations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housing prices in a metropolitan area</a:t>
            </a:r>
          </a:p>
          <a:p>
            <a:r>
              <a:rPr lang="en-US" dirty="0"/>
              <a:t>field observations such as soil samples, air pollution measurements (environmental exposures)</a:t>
            </a:r>
          </a:p>
          <a:p>
            <a:r>
              <a:rPr lang="en-US" dirty="0"/>
              <a:t>meteorological and climate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4284" cy="4351338"/>
          </a:xfrm>
        </p:spPr>
        <p:txBody>
          <a:bodyPr/>
          <a:lstStyle/>
          <a:p>
            <a:r>
              <a:rPr lang="en-US" dirty="0"/>
              <a:t>The components of geostatistical data are: </a:t>
            </a:r>
          </a:p>
          <a:p>
            <a:pPr lvl="1"/>
            <a:r>
              <a:rPr lang="en-US" dirty="0"/>
              <a:t>the locations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measurements at each location (z</a:t>
            </a:r>
            <a:r>
              <a:rPr lang="en-US" baseline="-25000" dirty="0"/>
              <a:t>s</a:t>
            </a:r>
            <a:r>
              <a:rPr lang="en-US" dirty="0"/>
              <a:t>)</a:t>
            </a:r>
          </a:p>
          <a:p>
            <a:r>
              <a:rPr lang="en-US" dirty="0"/>
              <a:t>The best way to visualize these data is to display on a map and differentiate the values of the measurements of interest by color or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examine field observations of air pollution measurements in the northeast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99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display:</a:t>
            </a:r>
          </a:p>
          <a:p>
            <a:r>
              <a:rPr lang="en-US" dirty="0"/>
              <a:t>The points, which are air pollution monitors </a:t>
            </a:r>
          </a:p>
          <a:p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concentration. Color coded using a gradient from blue (low) too red (high)</a:t>
            </a:r>
          </a:p>
        </p:txBody>
      </p:sp>
      <p:pic>
        <p:nvPicPr>
          <p:cNvPr id="5" name="Picture 4" descr="A map of the united states with different colored dots&#10;&#10;Description automatically generated with low confidence">
            <a:extLst>
              <a:ext uri="{FF2B5EF4-FFF2-40B4-BE49-F238E27FC236}">
                <a16:creationId xmlns:a16="http://schemas.microsoft.com/office/drawing/2014/main" id="{12F37497-C8EE-B141-6927-81FCEFD9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04" y="233796"/>
            <a:ext cx="5832696" cy="63904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273976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 with black dots&#10;&#10;Description automatically generated with low confidence">
            <a:extLst>
              <a:ext uri="{FF2B5EF4-FFF2-40B4-BE49-F238E27FC236}">
                <a16:creationId xmlns:a16="http://schemas.microsoft.com/office/drawing/2014/main" id="{EB7F95A1-DC80-5EF8-5292-58E35081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61" y="72847"/>
            <a:ext cx="5935377" cy="7105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319D02-DED9-2635-275D-F4C916CE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71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 using colors, we can display the points as gradients in size: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points are air pollution monitors 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the monthly average PM</a:t>
            </a:r>
            <a:r>
              <a:rPr lang="en-US" baseline="-25000" dirty="0"/>
              <a:t>2.5</a:t>
            </a:r>
            <a:r>
              <a:rPr lang="en-US" dirty="0"/>
              <a:t> concentration where larger circles represent higher concentrations, smaller circles are lower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9249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5B7A3-77C8-665A-124F-DBB9780E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332"/>
            <a:ext cx="11015546" cy="928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r>
              <a:rPr lang="en-US" dirty="0"/>
              <a:t> helps provide a spatial reference frame</a:t>
            </a:r>
          </a:p>
          <a:p>
            <a:r>
              <a:rPr lang="en-US" dirty="0"/>
              <a:t>Adding a legend helps provide context for what is being mapped</a:t>
            </a:r>
          </a:p>
        </p:txBody>
      </p:sp>
      <p:pic>
        <p:nvPicPr>
          <p:cNvPr id="5" name="Picture 4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0A690DCA-4577-3CD3-3C83-8A327004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23" y="2364059"/>
            <a:ext cx="7772400" cy="4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Geostatistical Data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477"/>
            <a:ext cx="10515600" cy="3634485"/>
          </a:xfrm>
        </p:spPr>
        <p:txBody>
          <a:bodyPr/>
          <a:lstStyle/>
          <a:p>
            <a:r>
              <a:rPr lang="en-US" dirty="0"/>
              <a:t>The leaflet package is very useful for generating interactive maps</a:t>
            </a:r>
          </a:p>
          <a:p>
            <a:r>
              <a:rPr lang="en-US" dirty="0"/>
              <a:t>Let’s build a couple of maps for </a:t>
            </a:r>
          </a:p>
          <a:p>
            <a:pPr marL="914400" lvl="1" indent="-457200">
              <a:buAutoNum type="arabicParenR"/>
            </a:pPr>
            <a:r>
              <a:rPr lang="en-US" dirty="0"/>
              <a:t>Northeast city populations and </a:t>
            </a:r>
          </a:p>
          <a:p>
            <a:pPr marL="914400" lvl="1" indent="-457200">
              <a:buAutoNum type="arabicParenR"/>
            </a:pPr>
            <a:r>
              <a:rPr lang="en-US" dirty="0"/>
              <a:t>Weather data in California</a:t>
            </a:r>
          </a:p>
        </p:txBody>
      </p:sp>
    </p:spTree>
    <p:extLst>
      <p:ext uri="{BB962C8B-B14F-4D97-AF65-F5344CB8AC3E}">
        <p14:creationId xmlns:p14="http://schemas.microsoft.com/office/powerpoint/2010/main" val="306175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Goals of spatial statistics applied to geostatistical (point referenced)  data</a:t>
            </a:r>
          </a:p>
          <a:p>
            <a:r>
              <a:rPr lang="en-US" dirty="0"/>
              <a:t>Explore the spatial pattern in the observations</a:t>
            </a:r>
          </a:p>
          <a:p>
            <a:r>
              <a:rPr lang="en-US" dirty="0"/>
              <a:t>Quantify the spatial pattern with a function</a:t>
            </a:r>
          </a:p>
          <a:p>
            <a:r>
              <a:rPr lang="en-US" dirty="0"/>
              <a:t>Model the spatial correlation in the observations</a:t>
            </a:r>
          </a:p>
          <a:p>
            <a:r>
              <a:rPr lang="en-US" dirty="0"/>
              <a:t>Make predictions at unobserved locations: interpolation, smoothing</a:t>
            </a:r>
          </a:p>
          <a:p>
            <a:pPr marL="0" indent="0">
              <a:buNone/>
            </a:pPr>
            <a:r>
              <a:rPr lang="en-US" dirty="0"/>
              <a:t>Additional considerations:</a:t>
            </a:r>
          </a:p>
          <a:p>
            <a:r>
              <a:rPr lang="en-US" dirty="0"/>
              <a:t>Account for spatial structure in regression models</a:t>
            </a:r>
          </a:p>
          <a:p>
            <a:r>
              <a:rPr lang="en-US" dirty="0"/>
              <a:t>Test a null hypothesis of no spatial correlation</a:t>
            </a:r>
          </a:p>
        </p:txBody>
      </p:sp>
    </p:spTree>
    <p:extLst>
      <p:ext uri="{BB962C8B-B14F-4D97-AF65-F5344CB8AC3E}">
        <p14:creationId xmlns:p14="http://schemas.microsoft.com/office/powerpoint/2010/main" val="23040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Geostatistical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example, interpolating temperature data from the point measurements can give a map like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67ED4-977F-B483-EE17-04ED52A8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34" y="2503831"/>
            <a:ext cx="7870338" cy="4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7AB2-4A4A-8241-B57F-98591E1C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131" y="1930556"/>
            <a:ext cx="10515600" cy="50323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“A major pleasure in working with spatial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is their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visualization. Maps are amongst the most compelling graphics, because the space they map is the space we think we live in, and maps can show things we cannot see otherwise”.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Bivand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Pebesma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Gomez-Rubio, Applied Spatial Data Analysis with R, Springer 2008.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involves looking for patterns in data such as clusters and the behavior of events that are close in space or very distant.</a:t>
            </a:r>
          </a:p>
          <a:p>
            <a:r>
              <a:rPr lang="en-US" sz="24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incorporate what we learn from data visualization and exploration into a formal statistical setting. This allows for estimation and inference.</a:t>
            </a:r>
          </a:p>
          <a:p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FBB421-A97E-CFC6-810E-8BF566E420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The key components of spatial analysis and spatial statistics are:</a:t>
            </a:r>
          </a:p>
        </p:txBody>
      </p:sp>
    </p:spTree>
    <p:extLst>
      <p:ext uri="{BB962C8B-B14F-4D97-AF65-F5344CB8AC3E}">
        <p14:creationId xmlns:p14="http://schemas.microsoft.com/office/powerpoint/2010/main" val="16447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</p:spTree>
    <p:extLst>
      <p:ext uri="{BB962C8B-B14F-4D97-AF65-F5344CB8AC3E}">
        <p14:creationId xmlns:p14="http://schemas.microsoft.com/office/powerpoint/2010/main" val="29674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66" y="5525030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3C983-598E-622A-7A2F-657EEDC8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16" y="1145116"/>
            <a:ext cx="6320367" cy="5039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0A36A-7586-310C-4887-A19DFC6A4A21}"/>
              </a:ext>
            </a:extLst>
          </p:cNvPr>
          <p:cNvSpPr txBox="1"/>
          <p:nvPr/>
        </p:nvSpPr>
        <p:spPr>
          <a:xfrm>
            <a:off x="3989749" y="6308209"/>
            <a:ext cx="42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maps.latimes.com</a:t>
            </a:r>
            <a:r>
              <a:rPr lang="en-US" dirty="0"/>
              <a:t>/neighborhoods/</a:t>
            </a:r>
          </a:p>
        </p:txBody>
      </p:sp>
    </p:spTree>
    <p:extLst>
      <p:ext uri="{BB962C8B-B14F-4D97-AF65-F5344CB8AC3E}">
        <p14:creationId xmlns:p14="http://schemas.microsoft.com/office/powerpoint/2010/main" val="232282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1151465" y="6317218"/>
            <a:ext cx="1004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https://</a:t>
            </a:r>
            <a:r>
              <a:rPr lang="en-US" sz="1600" dirty="0" err="1">
                <a:effectLst/>
                <a:latin typeface="Helvetica" pitchFamily="2" charset="0"/>
              </a:rPr>
              <a:t>www.nytimes.com</a:t>
            </a:r>
            <a:r>
              <a:rPr lang="en-US" sz="1600" dirty="0">
                <a:effectLst/>
                <a:latin typeface="Helvetica" pitchFamily="2" charset="0"/>
              </a:rPr>
              <a:t>/interactive/2016/12/26/upshot/duck-dynasty-vs-modern-family-television-</a:t>
            </a:r>
            <a:r>
              <a:rPr lang="en-US" sz="1600" dirty="0" err="1">
                <a:effectLst/>
                <a:latin typeface="Helvetica" pitchFamily="2" charset="0"/>
              </a:rPr>
              <a:t>maps.html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38E3-E5C9-B324-095D-8A919462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012361"/>
            <a:ext cx="6788149" cy="52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Areal Data:  Description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effectLst/>
                <a:latin typeface="Helvetica" pitchFamily="2" charset="0"/>
              </a:rPr>
              <a:t>Data are associated with an area and are aggregate in nature</a:t>
            </a:r>
          </a:p>
          <a:p>
            <a:r>
              <a:rPr lang="en-US" sz="2800" dirty="0">
                <a:latin typeface="Helvetica" pitchFamily="2" charset="0"/>
              </a:rPr>
              <a:t>Areal units tend to be irregular in shape (e.g., zip code, county) but can be regular grids (e.g., remote sensing data)</a:t>
            </a:r>
          </a:p>
          <a:p>
            <a:r>
              <a:rPr lang="en-US" dirty="0">
                <a:effectLst/>
                <a:latin typeface="Helvetica" pitchFamily="2" charset="0"/>
              </a:rPr>
              <a:t>Information collected in areal units may be census related, health related, environmental (satellite estimates of air pollution)</a:t>
            </a:r>
          </a:p>
          <a:p>
            <a:r>
              <a:rPr lang="en-US" sz="2800" dirty="0">
                <a:latin typeface="Helvetica" pitchFamily="2" charset="0"/>
              </a:rPr>
              <a:t>We want to determine spatial pattern of areal units within a region</a:t>
            </a:r>
            <a:endParaRPr lang="en-US" sz="28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B62BF-EBDD-6096-F926-D4663BD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80" y="1027906"/>
            <a:ext cx="6621120" cy="47501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Visualizing Areal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CA4D2-F462-B26C-BC8A-3DDA1C87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426766"/>
            <a:ext cx="5155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We display: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The areal units (polygons), in this case counties</a:t>
            </a:r>
          </a:p>
          <a:p>
            <a:r>
              <a:rPr lang="en-US" sz="2200" dirty="0">
                <a:latin typeface="Helvetica" pitchFamily="2" charset="0"/>
              </a:rPr>
              <a:t>The color represents a quantity, in this case Morphine (mg) categorized into 7 ordinal groups</a:t>
            </a:r>
          </a:p>
          <a:p>
            <a:r>
              <a:rPr lang="en-US" sz="2200" dirty="0">
                <a:effectLst/>
                <a:latin typeface="Helvetica" pitchFamily="2" charset="0"/>
              </a:rPr>
              <a:t>Labels and legends to relate the data to the areal units </a:t>
            </a:r>
          </a:p>
          <a:p>
            <a:pPr marL="0" indent="0">
              <a:buNone/>
            </a:pPr>
            <a:endParaRPr lang="en-US" sz="22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Helvetica" pitchFamily="2" charset="0"/>
              </a:rPr>
              <a:t>Note that we often look at “per capita” information when examining areal data</a:t>
            </a:r>
            <a:endParaRPr lang="en-US" sz="22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711199" y="40142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0D44F-38C6-D22F-7EFD-67F54EBEB32F}"/>
              </a:ext>
            </a:extLst>
          </p:cNvPr>
          <p:cNvSpPr txBox="1"/>
          <p:nvPr/>
        </p:nvSpPr>
        <p:spPr>
          <a:xfrm>
            <a:off x="5655496" y="6059015"/>
            <a:ext cx="6234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fivethirtyeight.com</a:t>
            </a:r>
            <a:r>
              <a:rPr lang="en-US" sz="1600" dirty="0"/>
              <a:t>/features/opioid-prescriptions-across-the-u-s/</a:t>
            </a:r>
          </a:p>
        </p:txBody>
      </p:sp>
    </p:spTree>
    <p:extLst>
      <p:ext uri="{BB962C8B-B14F-4D97-AF65-F5344CB8AC3E}">
        <p14:creationId xmlns:p14="http://schemas.microsoft.com/office/powerpoint/2010/main" val="59473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1534F-D856-C46D-C41A-09AE8F33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266" y="2945077"/>
            <a:ext cx="6443133" cy="96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POINT PATTERN DATA</a:t>
            </a:r>
          </a:p>
        </p:txBody>
      </p:sp>
    </p:spTree>
    <p:extLst>
      <p:ext uri="{BB962C8B-B14F-4D97-AF65-F5344CB8AC3E}">
        <p14:creationId xmlns:p14="http://schemas.microsoft.com/office/powerpoint/2010/main" val="194752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Car thefts in San Francisco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0CC84-4860-5834-C7DC-D5ECB005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87" y="1205441"/>
            <a:ext cx="5232814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-41275"/>
            <a:ext cx="10041467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Point Pattern Data:  Example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818AF-784F-AD8A-0FD2-9C648FC92495}"/>
              </a:ext>
            </a:extLst>
          </p:cNvPr>
          <p:cNvSpPr txBox="1"/>
          <p:nvPr/>
        </p:nvSpPr>
        <p:spPr>
          <a:xfrm>
            <a:off x="4596815" y="6097085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Grocery stores in Chicago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802E7-3BD5-2690-A9FB-62603458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27" y="1005905"/>
            <a:ext cx="4309478" cy="48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Exploring and Modeling Point Pattern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F117E-5D6D-D4FD-7A17-30FF54E6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 about point pattern data that we would like to answer are:</a:t>
            </a:r>
          </a:p>
          <a:p>
            <a:r>
              <a:rPr lang="en-US" dirty="0"/>
              <a:t>Is there a regular pattern in the points?</a:t>
            </a:r>
          </a:p>
          <a:p>
            <a:r>
              <a:rPr lang="en-US" dirty="0"/>
              <a:t>Is there a clustering of the points?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may be additional features that we need to take into account:</a:t>
            </a:r>
          </a:p>
          <a:p>
            <a:r>
              <a:rPr lang="en-US" dirty="0"/>
              <a:t>Is there an underlying population distribution from which events arise in a region?</a:t>
            </a:r>
          </a:p>
          <a:p>
            <a:r>
              <a:rPr lang="en-US" dirty="0"/>
              <a:t>Are events clustering in regions of high population?</a:t>
            </a:r>
          </a:p>
        </p:txBody>
      </p:sp>
    </p:spTree>
    <p:extLst>
      <p:ext uri="{BB962C8B-B14F-4D97-AF65-F5344CB8AC3E}">
        <p14:creationId xmlns:p14="http://schemas.microsoft.com/office/powerpoint/2010/main" val="21805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BD890-5491-943A-BAE7-35C0CEFA0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99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John Snow’s map of cholera cases are what type of spatial data?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Geostatistical</a:t>
            </a:r>
          </a:p>
          <a:p>
            <a:r>
              <a:rPr lang="en-US" dirty="0"/>
              <a:t>Areal</a:t>
            </a:r>
          </a:p>
          <a:p>
            <a:r>
              <a:rPr lang="en-US" dirty="0"/>
              <a:t>Point Pattern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0D85D6-0654-9243-2297-E665758B38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1771323"/>
            <a:ext cx="4969933" cy="46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4FFFFB-9CDE-D846-B41B-4A3B36F30E56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  <p:pic>
        <p:nvPicPr>
          <p:cNvPr id="2" name="Picture Placeholder 2" descr="Qr code&#10;&#10;Description automatically generated">
            <a:extLst>
              <a:ext uri="{FF2B5EF4-FFF2-40B4-BE49-F238E27FC236}">
                <a16:creationId xmlns:a16="http://schemas.microsoft.com/office/drawing/2014/main" id="{342662DC-6AEC-349E-1F6F-7327B0E6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20" b="10520"/>
          <a:stretch>
            <a:fillRect/>
          </a:stretch>
        </p:blipFill>
        <p:spPr>
          <a:xfrm>
            <a:off x="3417007" y="4100492"/>
            <a:ext cx="2949927" cy="23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r>
              <a:rPr lang="en-US" dirty="0"/>
              <a:t>In August 1854 there was a major Cholera outbreak in the Soho neighborhood of London, UK. There were 127 cholera-related deaths around the area.</a:t>
            </a:r>
          </a:p>
          <a:p>
            <a:r>
              <a:rPr lang="en-US" dirty="0"/>
              <a:t>At the time, germ theory (microorganisms causing disease) was not known.</a:t>
            </a:r>
          </a:p>
          <a:p>
            <a:r>
              <a:rPr lang="en-US" dirty="0"/>
              <a:t>Dr. John  Snow spoke to local residents and mapped where cholera cases occurred. As a result of his map, he was able to pinpoint the public water pump on Broad Street as the source of contaminated water causing the cholera outbreak.</a:t>
            </a:r>
          </a:p>
        </p:txBody>
      </p:sp>
    </p:spTree>
    <p:extLst>
      <p:ext uri="{BB962C8B-B14F-4D97-AF65-F5344CB8AC3E}">
        <p14:creationId xmlns:p14="http://schemas.microsoft.com/office/powerpoint/2010/main" val="151635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E1792-A68E-BAED-A6BF-EEF8FCE72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2900" y="1483896"/>
            <a:ext cx="9444567" cy="48872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Geostatistical, Areal, or Point Pattern? </a:t>
            </a:r>
          </a:p>
        </p:txBody>
      </p:sp>
      <p:pic>
        <p:nvPicPr>
          <p:cNvPr id="2" name="Picture Placeholder 2" descr="Qr code&#10;&#10;Description automatically generated">
            <a:extLst>
              <a:ext uri="{FF2B5EF4-FFF2-40B4-BE49-F238E27FC236}">
                <a16:creationId xmlns:a16="http://schemas.microsoft.com/office/drawing/2014/main" id="{B5906807-2217-8446-A474-C629F685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520" b="10520"/>
          <a:stretch>
            <a:fillRect/>
          </a:stretch>
        </p:blipFill>
        <p:spPr>
          <a:xfrm>
            <a:off x="1392767" y="4041895"/>
            <a:ext cx="2949927" cy="23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1252F9D-9B24-66CF-9F2D-F51038647C20}"/>
              </a:ext>
            </a:extLst>
          </p:cNvPr>
          <p:cNvSpPr txBox="1">
            <a:spLocks/>
          </p:cNvSpPr>
          <p:nvPr/>
        </p:nvSpPr>
        <p:spPr>
          <a:xfrm>
            <a:off x="762000" y="382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data: </a:t>
            </a:r>
            <a:r>
              <a:rPr lang="en-US" sz="4000" dirty="0" err="1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spatio</a:t>
            </a:r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-temporal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DA7A9-2794-B101-9925-858F69F8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35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three types of data may be referenced in space and in time</a:t>
            </a:r>
          </a:p>
          <a:p>
            <a:r>
              <a:rPr lang="en-US" dirty="0"/>
              <a:t>Each observation has a location, time and value</a:t>
            </a:r>
          </a:p>
          <a:p>
            <a:r>
              <a:rPr lang="en-US" dirty="0"/>
              <a:t>Similar methods for analysis, with an added dimension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Often encountered in environmental epidemiology:</a:t>
            </a:r>
          </a:p>
          <a:p>
            <a:pPr marL="457200" lvl="1" indent="0">
              <a:buNone/>
            </a:pPr>
            <a:r>
              <a:rPr lang="en-US" b="1" dirty="0"/>
              <a:t>Geostatistical</a:t>
            </a:r>
            <a:r>
              <a:rPr lang="en-US" dirty="0"/>
              <a:t>:  Relationship between daily air pollution measured at discrete locations and hospital admissions</a:t>
            </a:r>
          </a:p>
          <a:p>
            <a:pPr marL="457200" lvl="1" indent="0">
              <a:buNone/>
            </a:pPr>
            <a:r>
              <a:rPr lang="en-US" b="1" dirty="0"/>
              <a:t>Areal</a:t>
            </a:r>
            <a:r>
              <a:rPr lang="en-US" dirty="0"/>
              <a:t>: Changes in birth rates in census tracts in US states(2000 to 2010 census)</a:t>
            </a:r>
          </a:p>
          <a:p>
            <a:pPr marL="457200" lvl="1" indent="0">
              <a:buNone/>
            </a:pPr>
            <a:r>
              <a:rPr lang="en-US" b="1" dirty="0"/>
              <a:t>Point process</a:t>
            </a:r>
            <a:r>
              <a:rPr lang="en-US" dirty="0"/>
              <a:t>: Changes in spatial clustering of Malaria cases 2000 to 2015</a:t>
            </a:r>
          </a:p>
        </p:txBody>
      </p:sp>
    </p:spTree>
    <p:extLst>
      <p:ext uri="{BB962C8B-B14F-4D97-AF65-F5344CB8AC3E}">
        <p14:creationId xmlns:p14="http://schemas.microsoft.com/office/powerpoint/2010/main" val="284051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6115EA-B5DE-B85A-97E6-EE602FE3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1656981"/>
            <a:ext cx="5127157" cy="48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8430448-8FEC-2D2E-CD95-0C173A84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522" y="-1351023"/>
            <a:ext cx="11544230" cy="108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2C5B8A-075E-0593-9527-6A5415B22EE3}"/>
              </a:ext>
            </a:extLst>
          </p:cNvPr>
          <p:cNvSpPr/>
          <p:nvPr/>
        </p:nvSpPr>
        <p:spPr>
          <a:xfrm>
            <a:off x="4974337" y="3276731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AFCBF6-03B9-43B7-D0D2-37853F28A186}"/>
              </a:ext>
            </a:extLst>
          </p:cNvPr>
          <p:cNvCxnSpPr>
            <a:cxnSpLocks/>
          </p:cNvCxnSpPr>
          <p:nvPr/>
        </p:nvCxnSpPr>
        <p:spPr>
          <a:xfrm flipV="1">
            <a:off x="4588354" y="3968895"/>
            <a:ext cx="444104" cy="419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85C2270-80FD-10EF-039E-56FE789A070A}"/>
              </a:ext>
            </a:extLst>
          </p:cNvPr>
          <p:cNvSpPr/>
          <p:nvPr/>
        </p:nvSpPr>
        <p:spPr>
          <a:xfrm>
            <a:off x="9226717" y="4799575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6BBF16-DC55-2F88-A32D-C77DD062CD7C}"/>
              </a:ext>
            </a:extLst>
          </p:cNvPr>
          <p:cNvSpPr/>
          <p:nvPr/>
        </p:nvSpPr>
        <p:spPr>
          <a:xfrm>
            <a:off x="7632613" y="5065448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0D4380-8728-64CE-05EC-D60F25E63A72}"/>
              </a:ext>
            </a:extLst>
          </p:cNvPr>
          <p:cNvSpPr/>
          <p:nvPr/>
        </p:nvSpPr>
        <p:spPr>
          <a:xfrm>
            <a:off x="2455345" y="1166384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CA0B85-738A-2BB5-434F-EE9FABAF8018}"/>
              </a:ext>
            </a:extLst>
          </p:cNvPr>
          <p:cNvSpPr/>
          <p:nvPr/>
        </p:nvSpPr>
        <p:spPr>
          <a:xfrm>
            <a:off x="7127498" y="7979336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3F2B74-9958-0033-6089-193B7DB93EC8}"/>
              </a:ext>
            </a:extLst>
          </p:cNvPr>
          <p:cNvSpPr/>
          <p:nvPr/>
        </p:nvSpPr>
        <p:spPr>
          <a:xfrm>
            <a:off x="3640586" y="6218392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62B7CA-E8C6-6D2A-B2DF-AFFDD81F986E}"/>
              </a:ext>
            </a:extLst>
          </p:cNvPr>
          <p:cNvSpPr/>
          <p:nvPr/>
        </p:nvSpPr>
        <p:spPr>
          <a:xfrm>
            <a:off x="5431536" y="5923597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18BD28-987B-F5EE-CC7F-6F87208067E5}"/>
              </a:ext>
            </a:extLst>
          </p:cNvPr>
          <p:cNvSpPr/>
          <p:nvPr/>
        </p:nvSpPr>
        <p:spPr>
          <a:xfrm>
            <a:off x="2415289" y="2584493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493AB-8379-5BDA-B8C5-893FA12EA0DF}"/>
              </a:ext>
            </a:extLst>
          </p:cNvPr>
          <p:cNvSpPr/>
          <p:nvPr/>
        </p:nvSpPr>
        <p:spPr>
          <a:xfrm>
            <a:off x="7138838" y="1757549"/>
            <a:ext cx="457199" cy="4905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597290-C3F4-3E80-3ED6-C0BDB7026C11}"/>
              </a:ext>
            </a:extLst>
          </p:cNvPr>
          <p:cNvSpPr/>
          <p:nvPr/>
        </p:nvSpPr>
        <p:spPr>
          <a:xfrm>
            <a:off x="4970107" y="3276733"/>
            <a:ext cx="457199" cy="4905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9DFC-880D-9BF3-980B-1CF8BC0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Historical examples of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F11D-5438-6724-FFBC-B7C69FB5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990000"/>
                </a:solidFill>
                <a:latin typeface="Calibri" panose="020F0502020204030204" pitchFamily="34" charset="0"/>
              </a:rPr>
              <a:t>John Snow: Early spatial analysis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solidFill>
                <a:srgbClr val="990000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Dr. Snow used statistics to find a relationship between water quality and cholera cases</a:t>
            </a:r>
          </a:p>
          <a:p>
            <a:pPr>
              <a:spcBef>
                <a:spcPct val="0"/>
              </a:spcBef>
              <a:buClr>
                <a:srgbClr val="C00000"/>
              </a:buClr>
              <a:buSzPct val="60000"/>
              <a:buFont typeface=".Lucida Grande UI Regular"/>
              <a:buChar char="►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He found that the company supplying water to the Broad Street pump was taking water from the sewage polluted area of the Thames river</a:t>
            </a:r>
          </a:p>
        </p:txBody>
      </p:sp>
    </p:spTree>
    <p:extLst>
      <p:ext uri="{BB962C8B-B14F-4D97-AF65-F5344CB8AC3E}">
        <p14:creationId xmlns:p14="http://schemas.microsoft.com/office/powerpoint/2010/main" val="169138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examples of spatial data were often stumbled upon “by chance”</a:t>
            </a:r>
          </a:p>
          <a:p>
            <a:r>
              <a:rPr lang="en-US" dirty="0"/>
              <a:t>Today, spatial data are seemingly everywhere. Not only do we see countless examples of spatial data in a variety of fields of research (public health,  economics,  sociology, earth sciences, etc.), we often find them used in news articles, apps and pop culture</a:t>
            </a:r>
          </a:p>
          <a:p>
            <a:r>
              <a:rPr lang="en-US" dirty="0"/>
              <a:t>Let’s first explain what is a spatial analysis and what are spatial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8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analyses:   past and present</a:t>
            </a:r>
          </a:p>
        </p:txBody>
      </p:sp>
    </p:spTree>
    <p:extLst>
      <p:ext uri="{BB962C8B-B14F-4D97-AF65-F5344CB8AC3E}">
        <p14:creationId xmlns:p14="http://schemas.microsoft.com/office/powerpoint/2010/main" val="26019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What is spatial analysis?</a:t>
            </a:r>
          </a:p>
          <a:p>
            <a:r>
              <a:rPr lang="en-US" dirty="0"/>
              <a:t>The quantification of phenomena referenced in space</a:t>
            </a:r>
          </a:p>
          <a:p>
            <a:r>
              <a:rPr lang="en-US" dirty="0"/>
              <a:t>The study of methods to describe and explain a process that operates in space based on a sample of observations taken at particular locations</a:t>
            </a:r>
          </a:p>
          <a:p>
            <a:r>
              <a:rPr lang="en-US" dirty="0"/>
              <a:t>Quantitative spatial analysis: Methods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Maps, graphical display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Exploration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Tools to broadly look at spatial patterns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Fitting models, testing  hypothesis, formalizing spatial dependence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Introduction to spatial analysis:   general concepts</a:t>
            </a:r>
          </a:p>
        </p:txBody>
      </p:sp>
    </p:spTree>
    <p:extLst>
      <p:ext uri="{BB962C8B-B14F-4D97-AF65-F5344CB8AC3E}">
        <p14:creationId xmlns:p14="http://schemas.microsoft.com/office/powerpoint/2010/main" val="29515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393"/>
            <a:ext cx="11049000" cy="48344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are spatial data?</a:t>
            </a:r>
          </a:p>
          <a:p>
            <a:r>
              <a:rPr lang="en-US" dirty="0"/>
              <a:t>Data that are location specific and that vary in space</a:t>
            </a:r>
          </a:p>
          <a:p>
            <a:r>
              <a:rPr lang="en-US" dirty="0"/>
              <a:t>Referenced by a spatial location, s where s =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2600" dirty="0"/>
              <a:t>x is longitude (easting) and y is latitude (northing)</a:t>
            </a:r>
          </a:p>
          <a:p>
            <a:r>
              <a:rPr lang="en-US" dirty="0"/>
              <a:t>Spatial locations may represent the center of an area   e.g., zip code, county, state</a:t>
            </a:r>
          </a:p>
          <a:p>
            <a:r>
              <a:rPr lang="en-US" dirty="0"/>
              <a:t>We typically have multiple spatial locations to examine, denoted as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,…, </a:t>
            </a:r>
            <a:r>
              <a:rPr lang="en-US" dirty="0" err="1"/>
              <a:t>s</a:t>
            </a:r>
            <a:r>
              <a:rPr lang="en-US" baseline="-25000" dirty="0" err="1"/>
              <a:t>n</a:t>
            </a:r>
            <a:r>
              <a:rPr lang="en-US" dirty="0"/>
              <a:t> = 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terms of thinking of how to approach the analysis of spatial data, the motto taken is:</a:t>
            </a:r>
          </a:p>
          <a:p>
            <a:pPr marL="0" indent="0">
              <a:buNone/>
            </a:pPr>
            <a:r>
              <a:rPr lang="en-US" b="1" dirty="0"/>
              <a:t>Data that are close together in space (time) are often more alike than those that are far apart</a:t>
            </a:r>
          </a:p>
          <a:p>
            <a:pPr marL="457200" lvl="1" indent="0">
              <a:buNone/>
            </a:pPr>
            <a:r>
              <a:rPr lang="en-US" sz="2800" dirty="0"/>
              <a:t>Often labeled as Tobler’s first law of geography - “everything is related to everything else, but near things are more related than distant things”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1994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D5D6-BDAD-152C-0C85-203B8AA7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dissect the broad definition of spatial data into three sub-categories.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process data</a:t>
            </a:r>
            <a:r>
              <a:rPr lang="en-US" dirty="0"/>
              <a:t> – </a:t>
            </a:r>
            <a:r>
              <a:rPr lang="en-US" b="1" dirty="0"/>
              <a:t>Geostatistical data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Areal data </a:t>
            </a:r>
            <a:r>
              <a:rPr lang="en-US" dirty="0"/>
              <a:t>(sometimes called aggregate data or lattice data) </a:t>
            </a:r>
          </a:p>
          <a:p>
            <a:pPr>
              <a:buClr>
                <a:srgbClr val="C00000"/>
              </a:buClr>
              <a:buSzPct val="70000"/>
              <a:buFont typeface=".Lucida Grande UI Regular"/>
              <a:buChar char="►"/>
            </a:pPr>
            <a:r>
              <a:rPr lang="en-US" b="1" dirty="0"/>
              <a:t> Point pattern 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There are specific statistical analyses for each of these types of spatial data.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16AF5-1C1F-6E60-C114-C03B8DA6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90000"/>
                </a:solidFill>
                <a:latin typeface="Calibri" panose="020F0502020204030204" pitchFamily="34" charset="0"/>
                <a:ea typeface="+mn-ea"/>
                <a:cs typeface="+mn-cs"/>
              </a:rPr>
              <a:t>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55595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sbestPPT" id="{F1F4BCA4-C984-894E-B819-BB8D32D226B6}" vid="{B0A982C2-C77C-7041-BB5E-E4B490754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2279</TotalTime>
  <Words>1415</Words>
  <Application>Microsoft Macintosh PowerPoint</Application>
  <PresentationFormat>Widescreen</PresentationFormat>
  <Paragraphs>151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.Lucida Grande UI Regular</vt:lpstr>
      <vt:lpstr>Arial</vt:lpstr>
      <vt:lpstr>Calibri</vt:lpstr>
      <vt:lpstr>Calibri Light</vt:lpstr>
      <vt:lpstr>Helvetica</vt:lpstr>
      <vt:lpstr>Office Theme</vt:lpstr>
      <vt:lpstr>Spatial Statistics Introduction to Spatial Data</vt:lpstr>
      <vt:lpstr>PowerPoint Presentation</vt:lpstr>
      <vt:lpstr>Historical examples of spatial analysis</vt:lpstr>
      <vt:lpstr>Historical examples of spatial analysis</vt:lpstr>
      <vt:lpstr>Historical examples of spatial analysis</vt:lpstr>
      <vt:lpstr>Spatial analyses:   past and present</vt:lpstr>
      <vt:lpstr>Introduction to spatial analysis:   general concepts</vt:lpstr>
      <vt:lpstr>Spatial data</vt:lpstr>
      <vt:lpstr>Types of Spatial data</vt:lpstr>
      <vt:lpstr>Types of Spatial data</vt:lpstr>
      <vt:lpstr>Geostatistical Data: Example</vt:lpstr>
      <vt:lpstr>Geostatistical Data: Example</vt:lpstr>
      <vt:lpstr>Visualizing Geostatistical Data</vt:lpstr>
      <vt:lpstr>Visualizing Geostatistical Data</vt:lpstr>
      <vt:lpstr>Visualizing Geostatistical Data</vt:lpstr>
      <vt:lpstr>Visualizing Geostatistical Data</vt:lpstr>
      <vt:lpstr>Visualizing Geostatistical Data in R</vt:lpstr>
      <vt:lpstr>Exploring and Modeling Geostatistical Data</vt:lpstr>
      <vt:lpstr>Exploring and Modeling Geostatistical Data</vt:lpstr>
      <vt:lpstr>Types of Spatial Data</vt:lpstr>
      <vt:lpstr>Areal Data:  Example 1</vt:lpstr>
      <vt:lpstr>Areal Data:  Example 2</vt:lpstr>
      <vt:lpstr>Areal Data:  Description</vt:lpstr>
      <vt:lpstr>Visualizing Areal Data</vt:lpstr>
      <vt:lpstr>Types of Spatial Data</vt:lpstr>
      <vt:lpstr>Point Pattern Data:  Example 1</vt:lpstr>
      <vt:lpstr>Point Pattern Data:  Example 2</vt:lpstr>
      <vt:lpstr>Exploring and Modeling Point Pattern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Responsible Conduct of Research</dc:title>
  <dc:creator>Kimberly Siegmund</dc:creator>
  <cp:lastModifiedBy>Kimberly Siegmund</cp:lastModifiedBy>
  <cp:revision>53</cp:revision>
  <dcterms:created xsi:type="dcterms:W3CDTF">2021-06-12T23:29:05Z</dcterms:created>
  <dcterms:modified xsi:type="dcterms:W3CDTF">2023-07-05T01:26:46Z</dcterms:modified>
</cp:coreProperties>
</file>